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3" r:id="rId4"/>
    <p:sldId id="284" r:id="rId5"/>
    <p:sldId id="287" r:id="rId6"/>
    <p:sldId id="288" r:id="rId7"/>
    <p:sldId id="291" r:id="rId8"/>
    <p:sldId id="295" r:id="rId9"/>
    <p:sldId id="292" r:id="rId10"/>
    <p:sldId id="293" r:id="rId11"/>
    <p:sldId id="294" r:id="rId12"/>
    <p:sldId id="296" r:id="rId13"/>
    <p:sldId id="297" r:id="rId14"/>
    <p:sldId id="298" r:id="rId15"/>
    <p:sldId id="299" r:id="rId16"/>
    <p:sldId id="301" r:id="rId17"/>
    <p:sldId id="300" r:id="rId18"/>
    <p:sldId id="302" r:id="rId19"/>
    <p:sldId id="307" r:id="rId20"/>
    <p:sldId id="309" r:id="rId21"/>
    <p:sldId id="308" r:id="rId22"/>
    <p:sldId id="310" r:id="rId23"/>
    <p:sldId id="285" r:id="rId24"/>
    <p:sldId id="286" r:id="rId25"/>
    <p:sldId id="304" r:id="rId26"/>
    <p:sldId id="303" r:id="rId27"/>
    <p:sldId id="305" r:id="rId28"/>
    <p:sldId id="30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134A94-37E9-4D33-8DB9-31CA5ADCDC31}">
          <p14:sldIdLst>
            <p14:sldId id="256"/>
            <p14:sldId id="282"/>
          </p14:sldIdLst>
        </p14:section>
        <p14:section name="CNN-2D" id="{BF7BF02C-90FB-433A-B1E8-CDF2B8114B15}">
          <p14:sldIdLst>
            <p14:sldId id="283"/>
            <p14:sldId id="284"/>
            <p14:sldId id="287"/>
            <p14:sldId id="288"/>
            <p14:sldId id="291"/>
            <p14:sldId id="295"/>
            <p14:sldId id="292"/>
            <p14:sldId id="293"/>
            <p14:sldId id="294"/>
            <p14:sldId id="296"/>
            <p14:sldId id="297"/>
            <p14:sldId id="298"/>
            <p14:sldId id="299"/>
            <p14:sldId id="301"/>
            <p14:sldId id="300"/>
            <p14:sldId id="302"/>
            <p14:sldId id="307"/>
            <p14:sldId id="309"/>
            <p14:sldId id="308"/>
            <p14:sldId id="310"/>
          </p14:sldIdLst>
        </p14:section>
        <p14:section name="CNN-3D" id="{05FB4F41-5197-40AE-9F3F-7B5521CFF8B1}">
          <p14:sldIdLst>
            <p14:sldId id="285"/>
            <p14:sldId id="286"/>
            <p14:sldId id="304"/>
            <p14:sldId id="303"/>
          </p14:sldIdLst>
        </p14:section>
        <p14:section name="Applications of CNN" id="{43FABD21-B666-4198-884C-95B101AA94EC}">
          <p14:sldIdLst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98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70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2265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58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69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554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15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63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44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50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3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69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5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11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2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51C6-733E-4B3E-BFE4-2EA8D1CDF609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91C5-2B91-4DC3-A973-CC585162E9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014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831C-694E-7F1C-C22A-850EDA140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Deep Learning in Computer Vision (Part-2)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FD2C8-7BBE-12B4-E151-CCAB021F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Convolutional Neural Networks (2D and 3D)</a:t>
            </a:r>
          </a:p>
          <a:p>
            <a:endParaRPr lang="en-IN" dirty="0"/>
          </a:p>
          <a:p>
            <a:r>
              <a:rPr lang="en-IN" dirty="0"/>
              <a:t>Computer Vision, 6th Semester, 2024</a:t>
            </a:r>
          </a:p>
        </p:txBody>
      </p:sp>
    </p:spTree>
    <p:extLst>
      <p:ext uri="{BB962C8B-B14F-4D97-AF65-F5344CB8AC3E}">
        <p14:creationId xmlns:p14="http://schemas.microsoft.com/office/powerpoint/2010/main" val="371500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1A28-1825-1935-213B-D499933C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CFCEB-F843-5116-A9A1-7680AE2D3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53" y="592138"/>
            <a:ext cx="4455307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46FC1-F3FF-CBEC-5224-B82EDD17F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Adding non-linearity to the network to learn complex patterns and relationships in the data</a:t>
            </a:r>
          </a:p>
        </p:txBody>
      </p:sp>
    </p:spTree>
    <p:extLst>
      <p:ext uri="{BB962C8B-B14F-4D97-AF65-F5344CB8AC3E}">
        <p14:creationId xmlns:p14="http://schemas.microsoft.com/office/powerpoint/2010/main" val="193244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0009-84F8-9138-90C1-B3BB4D00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Pooling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1F8663-0F85-ACAA-8254-B68E1121B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60" y="997428"/>
            <a:ext cx="3856037" cy="48631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4E31E-AF18-F018-FB0C-08EA69571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Summarises the values in a given window, in order to reduce the features without losing much detail</a:t>
            </a:r>
          </a:p>
          <a:p>
            <a:r>
              <a:rPr lang="en-IN" dirty="0"/>
              <a:t>Improves computational efficiency</a:t>
            </a:r>
          </a:p>
          <a:p>
            <a:r>
              <a:rPr lang="en-IN" dirty="0"/>
              <a:t>Types of pooling: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Stochastic,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C8C8D-A6AB-D257-C47C-B5600BA25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46" y="3779599"/>
            <a:ext cx="2827138" cy="20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E543-2D52-AF82-3A12-D5902DE7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Fully Connected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1DD593-CE12-7597-512E-AD1245CE3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7713"/>
            <a:ext cx="5891213" cy="44279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663B5-2DFE-C84B-99A5-90092E5B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Simple neural network used for tasks such as classification or regression.</a:t>
            </a:r>
          </a:p>
          <a:p>
            <a:endParaRPr lang="en-IN" dirty="0"/>
          </a:p>
          <a:p>
            <a:r>
              <a:rPr lang="en-IN" dirty="0"/>
              <a:t>Set of layers of neurons that take flattened feature vector from the final pooling layer as input and produce a categorical or probabilistic output</a:t>
            </a:r>
          </a:p>
        </p:txBody>
      </p:sp>
    </p:spTree>
    <p:extLst>
      <p:ext uri="{BB962C8B-B14F-4D97-AF65-F5344CB8AC3E}">
        <p14:creationId xmlns:p14="http://schemas.microsoft.com/office/powerpoint/2010/main" val="256916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71B6-913F-C63E-313D-42A26DC4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Examples – Radio Image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3A793-FFAA-DB7B-4D49-C1EADD9C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88" y="2491581"/>
            <a:ext cx="8096250" cy="3057525"/>
          </a:xfrm>
        </p:spPr>
      </p:pic>
    </p:spTree>
    <p:extLst>
      <p:ext uri="{BB962C8B-B14F-4D97-AF65-F5344CB8AC3E}">
        <p14:creationId xmlns:p14="http://schemas.microsoft.com/office/powerpoint/2010/main" val="287005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71B6-913F-C63E-313D-42A26DC4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Examples - AlexNet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3A793-FFAA-DB7B-4D49-C1EADD9C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288" y="2491581"/>
            <a:ext cx="8096250" cy="3057525"/>
          </a:xfrm>
        </p:spPr>
      </p:pic>
    </p:spTree>
    <p:extLst>
      <p:ext uri="{BB962C8B-B14F-4D97-AF65-F5344CB8AC3E}">
        <p14:creationId xmlns:p14="http://schemas.microsoft.com/office/powerpoint/2010/main" val="244586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9212-477D-9F30-708A-3613AC31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Examples – Number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29877-35C9-41B3-92EC-DE0A94317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17" y="2380387"/>
            <a:ext cx="9457765" cy="3422346"/>
          </a:xfrm>
        </p:spPr>
      </p:pic>
    </p:spTree>
    <p:extLst>
      <p:ext uri="{BB962C8B-B14F-4D97-AF65-F5344CB8AC3E}">
        <p14:creationId xmlns:p14="http://schemas.microsoft.com/office/powerpoint/2010/main" val="357031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85B1-BFE3-C11E-8741-03FFD4AB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VGG (Visual Geometry Group) CNN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66D8F-921C-F737-8392-E78604CDB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503" y="592138"/>
            <a:ext cx="5620607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97385-511E-D20C-2CE8-767F28784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Simplest CNN models along with AlexNet, LeNet, and GoogleNet</a:t>
            </a:r>
          </a:p>
          <a:p>
            <a:endParaRPr lang="en-IN" dirty="0"/>
          </a:p>
          <a:p>
            <a:r>
              <a:rPr lang="en-IN" dirty="0"/>
              <a:t>Popular variants:</a:t>
            </a:r>
          </a:p>
          <a:p>
            <a:r>
              <a:rPr lang="en-IN" dirty="0"/>
              <a:t>VGG-16</a:t>
            </a:r>
          </a:p>
          <a:p>
            <a:r>
              <a:rPr lang="en-IN" dirty="0"/>
              <a:t>VGG-19</a:t>
            </a:r>
          </a:p>
        </p:txBody>
      </p:sp>
    </p:spTree>
    <p:extLst>
      <p:ext uri="{BB962C8B-B14F-4D97-AF65-F5344CB8AC3E}">
        <p14:creationId xmlns:p14="http://schemas.microsoft.com/office/powerpoint/2010/main" val="3449286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7008-9EFA-2475-48B9-27C7D490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U-Net: CNN with Deconvolution and Skip Connections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23D754-7A87-07EA-79EB-14018010E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382463"/>
            <a:ext cx="5891213" cy="36184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DD887-5469-8650-6D8B-27B31AF11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for biomedical image segmentation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characterized by its U-shaped 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encoder (contracting path, convolutions and pooling/down-sampling)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decoder (expanding path, deconvolutions and un-pooling/up-sampling)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bottleneck layer between encoder and decoder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37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D39F-EBA2-E116-90F0-0C6852E5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ResNet (Residual Connection) CNN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76A0B5-5A55-810D-7818-8FD5A16B7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51" y="94079"/>
            <a:ext cx="3502549" cy="666984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2D58F-0582-477F-9D3B-697ECF06B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1039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CNNs with connection of prior inputs skipping over the layers to add to convolutional outputs of the same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address the vanishing gradient problem and enable the training of very deep neural networks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Skip/Residual connections allow the activation to bypass one or more layers to directly feed into deeper layers.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83D7E-31DE-A250-582C-6F13A4663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1" y="5353410"/>
            <a:ext cx="2603533" cy="14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3458-F8ED-B16E-347A-123ABBA9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Region-CNN (R-CNN)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CD9B05-B6A2-F646-B217-16BEB683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318083"/>
            <a:ext cx="5891213" cy="37471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DC3CA-BAB9-046D-2E9B-1E7F152E4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Used for segmentation tasks</a:t>
            </a:r>
          </a:p>
          <a:p>
            <a:endParaRPr lang="en-IN" dirty="0"/>
          </a:p>
          <a:p>
            <a:r>
              <a:rPr lang="en-IN" dirty="0"/>
              <a:t>Utilizes windows called “Region Proposals” to uniquely classify regions in the input image and thereby segment the image</a:t>
            </a:r>
          </a:p>
        </p:txBody>
      </p:sp>
    </p:spTree>
    <p:extLst>
      <p:ext uri="{BB962C8B-B14F-4D97-AF65-F5344CB8AC3E}">
        <p14:creationId xmlns:p14="http://schemas.microsoft.com/office/powerpoint/2010/main" val="28520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647597-E263-9CF9-F875-2651289A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Convolutional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AF3A5-EDE1-043C-6B1A-703B578F9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Specialized type of neural network designed primarily for processing grid-like data such as images and videos. </a:t>
            </a:r>
          </a:p>
          <a:p>
            <a:r>
              <a:rPr lang="en-US" dirty="0"/>
              <a:t>Built upon the concept of convolution (weighted summation of pixels in a window).</a:t>
            </a:r>
          </a:p>
          <a:p>
            <a:r>
              <a:rPr lang="en-US" dirty="0"/>
              <a:t>CNNs utilize layers of filters to extract local features as ‘maps’ from the input data, capturing hierarchical patterns and structures. </a:t>
            </a:r>
          </a:p>
          <a:p>
            <a:r>
              <a:rPr lang="en-US" dirty="0"/>
              <a:t>The architecture typically consists of alternating convolutional and pooling layers to progressively reduce spatial dimensions and increase the depth of feature maps. </a:t>
            </a:r>
          </a:p>
          <a:p>
            <a:r>
              <a:rPr lang="en-US" dirty="0"/>
              <a:t>Activation functions like ReLU introduce non-linearity, while techniques such as dropout and batch normalization help prevent overfitting and stabilize training. </a:t>
            </a:r>
          </a:p>
          <a:p>
            <a:r>
              <a:rPr lang="en-US" dirty="0"/>
              <a:t>Applications: image classification, object detection, and image segmentation, achieving state-of-the-art performance across various 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12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4573-F340-670E-F092-7BAE2EF9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YOLO (You Only Look Once)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7C4633-F2A3-DB6B-D17C-F764C369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366899"/>
            <a:ext cx="5891213" cy="16495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95098-439C-C695-AED7-A1DE54BAD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object detection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neural network that divides the input image into a grid and predicts bounding boxes and class probabilities for each grid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layers followed by fully connected layers that perform object detection and classification in a single evaluation,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driving, robotics, surveillance and security, and medical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57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BE4B-3BEB-1D16-972D-841603D3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R-CNN Vs YOLO (You Only Look Once) vs SSD (Single Shot Multi-box Detection)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1D131C-7B59-23A3-8573-0DA55E157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50" y="2249488"/>
            <a:ext cx="5533925" cy="3541712"/>
          </a:xfrm>
        </p:spPr>
      </p:pic>
    </p:spTree>
    <p:extLst>
      <p:ext uri="{BB962C8B-B14F-4D97-AF65-F5344CB8AC3E}">
        <p14:creationId xmlns:p14="http://schemas.microsoft.com/office/powerpoint/2010/main" val="138708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3F5-3D95-F57A-639E-D55C3A3E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Variants of 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6EC2D-D082-0436-F9A7-AA3AAD080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78" y="2097088"/>
            <a:ext cx="8895068" cy="3519905"/>
          </a:xfrm>
        </p:spPr>
      </p:pic>
    </p:spTree>
    <p:extLst>
      <p:ext uri="{BB962C8B-B14F-4D97-AF65-F5344CB8AC3E}">
        <p14:creationId xmlns:p14="http://schemas.microsoft.com/office/powerpoint/2010/main" val="21555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D9FE-DD4C-FD5C-44E3-5B7DC14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3D 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F3B8A-ACF8-C392-D441-2050D4524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7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043C-A771-21C7-2BC5-43722ECA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3D-CNN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CCDD-42C0-113A-5263-19B4BABE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CNNs designed to process three-dimensional data, such as volumetric images, video sequences, and medical scans</a:t>
            </a:r>
          </a:p>
          <a:p>
            <a:r>
              <a:rPr lang="en-US" dirty="0"/>
              <a:t>3D CNNs operate on 3D spatial data, capturing spatial hierarchies and temporal dynamics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Medical imaging</a:t>
            </a:r>
          </a:p>
          <a:p>
            <a:pPr lvl="1"/>
            <a:r>
              <a:rPr lang="en-US" dirty="0"/>
              <a:t>Video analysis</a:t>
            </a:r>
          </a:p>
          <a:p>
            <a:pPr lvl="1"/>
            <a:r>
              <a:rPr lang="en-US" dirty="0"/>
              <a:t>Volumetric data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417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14E8-E069-1729-DDA7-91A5E1F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3D Convolution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5B2D2-961F-DEDE-9741-41540EFD0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8" y="1926759"/>
            <a:ext cx="4167798" cy="380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E8D8B-7990-3CBA-0745-CA6F7816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41" y="2326348"/>
            <a:ext cx="5987857" cy="30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14E8-E069-1729-DDA7-91A5E1F67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82868" cy="2295572"/>
          </a:xfrm>
        </p:spPr>
        <p:txBody>
          <a:bodyPr/>
          <a:lstStyle/>
          <a:p>
            <a:r>
              <a:rPr lang="en-IN" dirty="0"/>
              <a:t>3D as 2D+1D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Convolution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FB3E7-8705-8F3E-2B28-E42D98B13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76077"/>
            <a:ext cx="4882869" cy="3163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CB47A-E403-A434-444C-C521325BF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21" y="3074971"/>
            <a:ext cx="4598892" cy="31645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B3E46-05C7-5C9A-5A4D-99E25981E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21" y="290977"/>
            <a:ext cx="4598892" cy="26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0A54-FD5F-6E3A-84B7-2A23F332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CNN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D11D4-7E13-5427-7417-F64F5B69E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2D and 3D</a:t>
            </a:r>
          </a:p>
        </p:txBody>
      </p:sp>
    </p:spTree>
    <p:extLst>
      <p:ext uri="{BB962C8B-B14F-4D97-AF65-F5344CB8AC3E}">
        <p14:creationId xmlns:p14="http://schemas.microsoft.com/office/powerpoint/2010/main" val="391722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A110-0F49-79DC-B910-5307C03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areas of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F1BD-B5FD-6D8D-9AE5-3C2CF899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Image Classification (all types of simple CNNs)</a:t>
            </a:r>
          </a:p>
          <a:p>
            <a:r>
              <a:rPr lang="en-IN" dirty="0"/>
              <a:t>Object Detection (U-Nets, ResNets, Encoder-Decoder networks, R-CNN, YOLO, etc.)</a:t>
            </a:r>
          </a:p>
          <a:p>
            <a:r>
              <a:rPr lang="en-IN" dirty="0"/>
              <a:t>Image Segmentation (U-Nets, Encoder-Decoder networks, R-CNN, YOLO, etc.)</a:t>
            </a:r>
          </a:p>
          <a:p>
            <a:r>
              <a:rPr lang="en-IN" dirty="0"/>
              <a:t>Facial Recognition (all types of CNNs)</a:t>
            </a:r>
          </a:p>
          <a:p>
            <a:r>
              <a:rPr lang="en-IN" dirty="0"/>
              <a:t>Autonomous </a:t>
            </a:r>
            <a:r>
              <a:rPr lang="en-IN"/>
              <a:t>Vehicle Control</a:t>
            </a:r>
            <a:endParaRPr lang="en-IN" dirty="0"/>
          </a:p>
          <a:p>
            <a:r>
              <a:rPr lang="en-IN" dirty="0"/>
              <a:t>Medical Imaging</a:t>
            </a:r>
          </a:p>
          <a:p>
            <a:r>
              <a:rPr lang="en-IN" dirty="0"/>
              <a:t>Video Analysis, etc.</a:t>
            </a:r>
          </a:p>
        </p:txBody>
      </p:sp>
    </p:spTree>
    <p:extLst>
      <p:ext uri="{BB962C8B-B14F-4D97-AF65-F5344CB8AC3E}">
        <p14:creationId xmlns:p14="http://schemas.microsoft.com/office/powerpoint/2010/main" val="23740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BC9-8C99-5EA7-7A57-43C942F3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2D (basic) 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02E7-6CB8-2EBC-384A-3393EABB5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65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1A19-C5CB-46AE-BF5F-DB4B5E61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Networks</a:t>
            </a:r>
            <a:br>
              <a:rPr lang="en-IN" dirty="0"/>
            </a:br>
            <a:r>
              <a:rPr lang="en-IN" dirty="0"/>
              <a:t>in 1D, 2D,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3FAB-2546-9C0F-3467-2B99E7727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1D-CNN: suitable for </a:t>
            </a:r>
            <a:r>
              <a:rPr lang="en-US" dirty="0"/>
              <a:t>sequential data like time series or audio signals</a:t>
            </a:r>
          </a:p>
          <a:p>
            <a:r>
              <a:rPr lang="en-US" dirty="0"/>
              <a:t>2D-CNN: tailored for grid-like data with spatial hierarchies, such as height x width images with multiple channels</a:t>
            </a:r>
          </a:p>
          <a:p>
            <a:r>
              <a:rPr lang="en-US" dirty="0"/>
              <a:t>3D-CNN: built for higher-dimensional data, like videos or volumetric images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25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4530-C5CD-B3A2-EC8E-2D620C5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Components of 2D-CNN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764B-924E-D054-929F-70B89907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Convolutional Layer: </a:t>
            </a:r>
          </a:p>
          <a:p>
            <a:pPr lvl="1"/>
            <a:r>
              <a:rPr lang="en-US" dirty="0"/>
              <a:t>A filter (or kernel) slides over the input image to extract local features</a:t>
            </a:r>
          </a:p>
          <a:p>
            <a:pPr lvl="1"/>
            <a:r>
              <a:rPr lang="en-US" dirty="0"/>
              <a:t>Captures spatial patterns like edges, textures, and shapes</a:t>
            </a:r>
          </a:p>
          <a:p>
            <a:r>
              <a:rPr lang="en-US" dirty="0"/>
              <a:t>Pooling Layer: </a:t>
            </a:r>
          </a:p>
          <a:p>
            <a:pPr lvl="1"/>
            <a:r>
              <a:rPr lang="en-US" dirty="0"/>
              <a:t>Down-samples the spatial dimensions of the feature map</a:t>
            </a:r>
          </a:p>
          <a:p>
            <a:pPr lvl="1"/>
            <a:r>
              <a:rPr lang="en-US" dirty="0"/>
              <a:t>Used for reducing computational complexity and focusing on the most relevant features</a:t>
            </a:r>
          </a:p>
          <a:p>
            <a:r>
              <a:rPr lang="en-US" dirty="0"/>
              <a:t>Activation Function: </a:t>
            </a:r>
          </a:p>
          <a:p>
            <a:pPr lvl="1"/>
            <a:r>
              <a:rPr lang="en-US" dirty="0"/>
              <a:t>Introduces non-linearity to handle complex relationships within the data</a:t>
            </a:r>
          </a:p>
          <a:p>
            <a:r>
              <a:rPr lang="en-US" dirty="0"/>
              <a:t>Fully Connected Layer: </a:t>
            </a:r>
          </a:p>
          <a:p>
            <a:pPr lvl="1"/>
            <a:r>
              <a:rPr lang="en-US" dirty="0"/>
              <a:t>High-level features after multiple convolutions and </a:t>
            </a:r>
            <a:r>
              <a:rPr lang="en-US" dirty="0" err="1"/>
              <a:t>poolings</a:t>
            </a:r>
            <a:r>
              <a:rPr lang="en-US" dirty="0"/>
              <a:t> are flattened and passed to one or more fully connected (dense) layers for classification, regression, or further processing.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12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42B7-1C86-1A19-D899-E9955016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718B-3689-7B58-5CE4-3E33E07F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Dropout layer:</a:t>
            </a:r>
          </a:p>
          <a:p>
            <a:pPr lvl="1"/>
            <a:r>
              <a:rPr lang="en-US" dirty="0"/>
              <a:t>regularization technique that randomly deactivates a fraction of neurons during training</a:t>
            </a:r>
          </a:p>
          <a:p>
            <a:pPr lvl="1"/>
            <a:r>
              <a:rPr lang="en-US" dirty="0"/>
              <a:t>prevent overfitting, improve network robustness, and enhance generalization ability</a:t>
            </a:r>
            <a:endParaRPr lang="en-IN" dirty="0"/>
          </a:p>
          <a:p>
            <a:r>
              <a:rPr lang="en-IN" dirty="0"/>
              <a:t>Batch normalization layer:</a:t>
            </a:r>
          </a:p>
          <a:p>
            <a:pPr lvl="1"/>
            <a:r>
              <a:rPr lang="en-US" dirty="0"/>
              <a:t>normalizes the activations of the neurons within a mini-batch</a:t>
            </a:r>
          </a:p>
          <a:p>
            <a:pPr lvl="1"/>
            <a:r>
              <a:rPr lang="en-US" dirty="0"/>
              <a:t>adjusting and scaling the activations to have zero mean and unit variance</a:t>
            </a:r>
          </a:p>
          <a:p>
            <a:pPr lvl="1"/>
            <a:r>
              <a:rPr lang="en-US" dirty="0"/>
              <a:t>improving the training stability, convergence speed, and generalization 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97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84CC-C7C2-4537-19B4-EE39C905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FEA98-8549-1368-03E4-6480CE2BD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754180"/>
            <a:ext cx="5891213" cy="48749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92AD-AD35-8EF0-F6B0-AAADAA73C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Filters/kernels are utilized to provide weighted sums of pixel windows, thereby summarizing a feature value from a set of pixels/input data.</a:t>
            </a:r>
          </a:p>
        </p:txBody>
      </p:sp>
    </p:spTree>
    <p:extLst>
      <p:ext uri="{BB962C8B-B14F-4D97-AF65-F5344CB8AC3E}">
        <p14:creationId xmlns:p14="http://schemas.microsoft.com/office/powerpoint/2010/main" val="171805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2317-6443-5828-37D2-3C01A8A1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layer in RGB channels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5FD81-B199-FFC5-14BD-005302A5D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376069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EB76-A553-B10E-E858-B7E9309C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Stride and Padding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7F93-EA7D-4ADD-8EC1-3C2A669A5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Stride:</a:t>
            </a:r>
          </a:p>
          <a:p>
            <a:pPr lvl="1"/>
            <a:r>
              <a:rPr lang="en-IN" dirty="0"/>
              <a:t>The number of pixels that the convolution window moves after every convolution operation</a:t>
            </a:r>
          </a:p>
          <a:p>
            <a:r>
              <a:rPr lang="en-IN" dirty="0"/>
              <a:t>Padding:</a:t>
            </a:r>
          </a:p>
          <a:p>
            <a:pPr lvl="1"/>
            <a:r>
              <a:rPr lang="en-IN" dirty="0"/>
              <a:t>Extra pixel rows/columns added to the edges of the input map so as to permit convolution on the edge and corner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B642E-AC45-4347-C5D0-8B3805C80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82" y="3759902"/>
            <a:ext cx="5282453" cy="1659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629C8-D7AC-179A-F774-EAF47F758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83" y="1660502"/>
            <a:ext cx="5282452" cy="17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09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183</TotalTime>
  <Words>921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Tw Cen MT</vt:lpstr>
      <vt:lpstr>Circuit</vt:lpstr>
      <vt:lpstr>Deep Learning in Computer Vision (Part-2)</vt:lpstr>
      <vt:lpstr>About Convolutional Neural Networks</vt:lpstr>
      <vt:lpstr>2D (basic) Convolutional Neural Networks</vt:lpstr>
      <vt:lpstr>Convolutional Neural Networks in 1D, 2D, 3D</vt:lpstr>
      <vt:lpstr>Basic Components of 2D-CNN</vt:lpstr>
      <vt:lpstr>Other Components</vt:lpstr>
      <vt:lpstr>Convolutional Layer</vt:lpstr>
      <vt:lpstr>Convolutional layer in RGB channels</vt:lpstr>
      <vt:lpstr>Stride and Padding</vt:lpstr>
      <vt:lpstr>Activation Functions</vt:lpstr>
      <vt:lpstr>Pooling Layer</vt:lpstr>
      <vt:lpstr>Fully Connected Layer</vt:lpstr>
      <vt:lpstr>CNN Examples – Radio Image Classification</vt:lpstr>
      <vt:lpstr>CNN Examples - AlexNet</vt:lpstr>
      <vt:lpstr>CNN Examples – Number classification</vt:lpstr>
      <vt:lpstr>VGG (Visual Geometry Group) CNN</vt:lpstr>
      <vt:lpstr>U-Net: CNN with Deconvolution and Skip Connections</vt:lpstr>
      <vt:lpstr>ResNet (Residual Connection) CNN</vt:lpstr>
      <vt:lpstr>Region-CNN (R-CNN)</vt:lpstr>
      <vt:lpstr>YOLO (You Only Look Once)</vt:lpstr>
      <vt:lpstr>R-CNN Vs YOLO (You Only Look Once) vs SSD (Single Shot Multi-box Detection)</vt:lpstr>
      <vt:lpstr>Variants of R-CNN</vt:lpstr>
      <vt:lpstr>3D Convolutional Neural Networks</vt:lpstr>
      <vt:lpstr>3D-CNN</vt:lpstr>
      <vt:lpstr>3D Convolution</vt:lpstr>
      <vt:lpstr>3D as 2D+1D   Convolution</vt:lpstr>
      <vt:lpstr>Applications of CNN</vt:lpstr>
      <vt:lpstr>Application areas of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Processing and Computer Vision</dc:title>
  <dc:creator>Sarthak Padhi</dc:creator>
  <cp:lastModifiedBy>Sarthak Padhi</cp:lastModifiedBy>
  <cp:revision>19</cp:revision>
  <dcterms:created xsi:type="dcterms:W3CDTF">2024-01-06T06:04:49Z</dcterms:created>
  <dcterms:modified xsi:type="dcterms:W3CDTF">2024-04-10T07:22:17Z</dcterms:modified>
</cp:coreProperties>
</file>